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80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2775047-E478-4EAD-96B4-4AA6D8E44B0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2EA721-B76D-45A3-98D0-307FF4F0FCB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4A815F4-5181-4E90-BB60-960A99DCB69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67480C9-17D4-4633-A844-FC19D455D98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A2A4F01-4B62-4960-8A06-55033522466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5E3B95-5B19-4E4D-BC58-DB2875B1F60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FDC142-CC85-4507-A365-9A5A45CDB14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958CC6-D47C-446E-B834-B89F6A84391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17B52A-2D39-4765-9ED9-BE4489DAD63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C951C0-26E9-4E4D-8984-098C755C9B4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F730AF6-E3A1-4D81-9528-FCD213DF4AA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4A1BCBB5-0FA1-4964-A346-092503AEBB5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8363" y="3213100"/>
            <a:ext cx="5903912" cy="220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19288" y="0"/>
            <a:ext cx="6477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 rot="5400000">
            <a:off x="-2624931" y="3140869"/>
            <a:ext cx="648017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latin typeface="Harlow Solid Italic"/>
              </a:rPr>
              <a:t>Crittografia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 rot="5400000">
            <a:off x="-903287" y="1431925"/>
            <a:ext cx="303688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effectLst>
                  <a:outerShdw dist="17819" dir="2700000" algn="ctr" rotWithShape="0">
                    <a:srgbClr val="FFFFFF"/>
                  </a:outerShdw>
                </a:effectLst>
                <a:latin typeface="Harlow Solid Italic"/>
              </a:rPr>
              <a:t>Critto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 rot="5400000">
            <a:off x="-1004887" y="4773612"/>
            <a:ext cx="3240088" cy="550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99CC00"/>
                </a:solidFill>
                <a:effectLst>
                  <a:outerShdw dist="17819" dir="2700000" algn="ctr" rotWithShape="0">
                    <a:srgbClr val="FFFFFF"/>
                  </a:outerShdw>
                </a:effectLst>
                <a:latin typeface="Harlow Solid Italic"/>
              </a:rPr>
              <a:t>grafia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474788" y="-14288"/>
            <a:ext cx="73025" cy="6858001"/>
          </a:xfrm>
          <a:prstGeom prst="rect">
            <a:avLst/>
          </a:prstGeom>
          <a:gradFill rotWithShape="0">
            <a:gsLst>
              <a:gs pos="0">
                <a:srgbClr val="CC9900"/>
              </a:gs>
              <a:gs pos="100000">
                <a:srgbClr val="000000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2463" y="0"/>
            <a:ext cx="6477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2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WordArt 1"/>
          <p:cNvSpPr>
            <a:spLocks noChangeArrowheads="1" noChangeShapeType="1" noTextEdit="1"/>
          </p:cNvSpPr>
          <p:nvPr/>
        </p:nvSpPr>
        <p:spPr bwMode="auto">
          <a:xfrm rot="5400000">
            <a:off x="-2738437" y="3100387"/>
            <a:ext cx="6669088" cy="468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effectLst>
                  <a:outerShdw dist="17819" dir="2700000" algn="ctr" rotWithShape="0">
                    <a:srgbClr val="FFFFFF"/>
                  </a:outerShdw>
                </a:effectLst>
                <a:latin typeface="Harlow Solid Italic"/>
              </a:rPr>
              <a:t>trovare la chiave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74788" y="-14288"/>
            <a:ext cx="73025" cy="6858001"/>
          </a:xfrm>
          <a:prstGeom prst="rect">
            <a:avLst/>
          </a:prstGeom>
          <a:gradFill rotWithShape="0">
            <a:gsLst>
              <a:gs pos="0">
                <a:srgbClr val="CC9900"/>
              </a:gs>
              <a:gs pos="100000">
                <a:srgbClr val="000000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0"/>
            <a:ext cx="3862387" cy="6858000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195513" y="1555750"/>
            <a:ext cx="3311525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000" b="1">
                <a:solidFill>
                  <a:srgbClr val="FFFFFF"/>
                </a:solidFill>
                <a:latin typeface="Verdana" pitchFamily="32" charset="0"/>
              </a:rPr>
              <a:t>Dmn aspettami x le 3 xkè prima nn riesco! Cmq tvttttb ;)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011863" y="741383"/>
            <a:ext cx="2881312" cy="14795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Se chi legge non </a:t>
            </a:r>
            <a:r>
              <a:rPr lang="it-IT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sapesse </a:t>
            </a:r>
            <a:r>
              <a:rPr lang="it-IT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che “</a:t>
            </a:r>
            <a:r>
              <a:rPr lang="it-IT" dirty="0" err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Dmn</a:t>
            </a:r>
            <a:r>
              <a:rPr lang="it-IT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” sta per “domani”, “x” è “per</a:t>
            </a:r>
            <a:r>
              <a:rPr lang="it-IT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” </a:t>
            </a:r>
            <a:r>
              <a:rPr lang="it-IT" dirty="0" err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ecc…</a:t>
            </a:r>
            <a:r>
              <a:rPr lang="it-IT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 il messaggio risulterebbe incomprensibile.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8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0,-52,-52)"/>
                                          </p:val>
                                        </p:tav>
                                        <p:tav>
                                          <p:val>
                                            <p:strVal val="rgb(0,-103,-52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8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-103,51,51)"/>
                                          </p:val>
                                        </p:tav>
                                        <p:tav>
                                          <p:val>
                                            <p:strVal val="rgb(-103,-103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8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WordArt 1"/>
          <p:cNvSpPr>
            <a:spLocks noChangeArrowheads="1" noChangeShapeType="1" noTextEdit="1"/>
          </p:cNvSpPr>
          <p:nvPr/>
        </p:nvSpPr>
        <p:spPr bwMode="auto">
          <a:xfrm rot="5400000">
            <a:off x="-2697162" y="2852737"/>
            <a:ext cx="6669088" cy="963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effectLst>
                  <a:outerShdw dist="17819" dir="2700000" algn="ctr" rotWithShape="0">
                    <a:srgbClr val="FFFFFF"/>
                  </a:outerShdw>
                </a:effectLst>
                <a:latin typeface="Harlow Solid Italic"/>
              </a:rPr>
              <a:t>codice Atbash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474788" y="-14288"/>
            <a:ext cx="73025" cy="6858001"/>
          </a:xfrm>
          <a:prstGeom prst="rect">
            <a:avLst/>
          </a:prstGeom>
          <a:gradFill rotWithShape="0">
            <a:gsLst>
              <a:gs pos="0">
                <a:srgbClr val="CC9900"/>
              </a:gs>
              <a:gs pos="100000">
                <a:srgbClr val="000000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979613" y="222697"/>
            <a:ext cx="6840537" cy="23105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400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il libro di </a:t>
            </a:r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2" charset="0"/>
              </a:rPr>
              <a:t>Geremia</a:t>
            </a:r>
            <a:r>
              <a:rPr lang="it-IT" sz="2400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 nella Bibbia usa un semplicissimo codice </a:t>
            </a:r>
            <a:r>
              <a:rPr lang="it-IT" sz="2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monoalfabetico</a:t>
            </a:r>
            <a:r>
              <a:rPr lang="it-IT" sz="2400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 per cifrare la parola Babele (la lettera A viene cifrata con l’ultima T, la seconda B con la penultima SH e così via). Naturalmente il loro è un alfabeto diverso dal </a:t>
            </a:r>
            <a:r>
              <a:rPr lang="it-IT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nostro, </a:t>
            </a:r>
            <a:r>
              <a:rPr lang="it-IT" sz="2400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però potremmo provarci anche noi:</a:t>
            </a:r>
          </a:p>
        </p:txBody>
      </p:sp>
      <p:graphicFrame>
        <p:nvGraphicFramePr>
          <p:cNvPr id="5124" name="Group 4"/>
          <p:cNvGraphicFramePr>
            <a:graphicFrameLocks noGrp="1"/>
          </p:cNvGraphicFramePr>
          <p:nvPr/>
        </p:nvGraphicFramePr>
        <p:xfrm>
          <a:off x="1576388" y="3284538"/>
          <a:ext cx="7526337" cy="736600"/>
        </p:xfrm>
        <a:graphic>
          <a:graphicData uri="http://schemas.openxmlformats.org/drawingml/2006/table">
            <a:tbl>
              <a:tblPr/>
              <a:tblGrid>
                <a:gridCol w="358775"/>
                <a:gridCol w="357187"/>
                <a:gridCol w="358775"/>
                <a:gridCol w="358775"/>
                <a:gridCol w="358775"/>
                <a:gridCol w="357188"/>
                <a:gridCol w="358775"/>
                <a:gridCol w="358775"/>
                <a:gridCol w="357187"/>
                <a:gridCol w="358775"/>
                <a:gridCol w="360363"/>
                <a:gridCol w="358775"/>
                <a:gridCol w="357187"/>
                <a:gridCol w="358775"/>
                <a:gridCol w="358775"/>
                <a:gridCol w="357188"/>
                <a:gridCol w="358775"/>
                <a:gridCol w="358775"/>
                <a:gridCol w="358775"/>
                <a:gridCol w="357187"/>
                <a:gridCol w="358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A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B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C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D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E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F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G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H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I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L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M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N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O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P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Q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R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S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T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U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V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Z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Z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V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U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T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S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R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Q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P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O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N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M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L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I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H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G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F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E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D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C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B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A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274" name="Picture 1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0" y="4464050"/>
            <a:ext cx="5903913" cy="220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aphicFrame>
        <p:nvGraphicFramePr>
          <p:cNvPr id="5275" name="Group 155"/>
          <p:cNvGraphicFramePr>
            <a:graphicFrameLocks noGrp="1"/>
          </p:cNvGraphicFramePr>
          <p:nvPr/>
        </p:nvGraphicFramePr>
        <p:xfrm>
          <a:off x="1576388" y="4014788"/>
          <a:ext cx="7526337" cy="365125"/>
        </p:xfrm>
        <a:graphic>
          <a:graphicData uri="http://schemas.openxmlformats.org/drawingml/2006/table">
            <a:tbl>
              <a:tblPr/>
              <a:tblGrid>
                <a:gridCol w="358775"/>
                <a:gridCol w="357187"/>
                <a:gridCol w="358775"/>
                <a:gridCol w="358775"/>
                <a:gridCol w="358775"/>
                <a:gridCol w="357188"/>
                <a:gridCol w="358775"/>
                <a:gridCol w="358775"/>
                <a:gridCol w="357187"/>
                <a:gridCol w="358775"/>
                <a:gridCol w="360363"/>
                <a:gridCol w="358775"/>
                <a:gridCol w="357187"/>
                <a:gridCol w="358775"/>
                <a:gridCol w="358775"/>
                <a:gridCol w="357188"/>
                <a:gridCol w="358775"/>
                <a:gridCol w="358775"/>
                <a:gridCol w="358775"/>
                <a:gridCol w="357187"/>
                <a:gridCol w="358775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Arial Unicode MS" charset="0"/>
                        </a:rPr>
                        <a:t>3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cs typeface="Arial Unicode MS" charset="0"/>
                      </a:endParaRP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61" name="Group 241"/>
          <p:cNvGraphicFramePr>
            <a:graphicFrameLocks noGrp="1"/>
          </p:cNvGraphicFramePr>
          <p:nvPr/>
        </p:nvGraphicFramePr>
        <p:xfrm>
          <a:off x="1576388" y="3284538"/>
          <a:ext cx="7526337" cy="736600"/>
        </p:xfrm>
        <a:graphic>
          <a:graphicData uri="http://schemas.openxmlformats.org/drawingml/2006/table">
            <a:tbl>
              <a:tblPr/>
              <a:tblGrid>
                <a:gridCol w="358775"/>
                <a:gridCol w="357187"/>
                <a:gridCol w="358775"/>
                <a:gridCol w="358775"/>
                <a:gridCol w="358775"/>
                <a:gridCol w="357188"/>
                <a:gridCol w="358775"/>
                <a:gridCol w="358775"/>
                <a:gridCol w="357187"/>
                <a:gridCol w="358775"/>
                <a:gridCol w="360363"/>
                <a:gridCol w="358775"/>
                <a:gridCol w="357187"/>
                <a:gridCol w="358775"/>
                <a:gridCol w="358775"/>
                <a:gridCol w="357188"/>
                <a:gridCol w="358775"/>
                <a:gridCol w="358775"/>
                <a:gridCol w="358775"/>
                <a:gridCol w="357187"/>
                <a:gridCol w="358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A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B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C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D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E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F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G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H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I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L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M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N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O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P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Q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R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S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T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U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V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Z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Z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V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U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T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S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R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Q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P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O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N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M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L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I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H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G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F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E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D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C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B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cs typeface="Times New Roman" pitchFamily="16" charset="0"/>
                        </a:rPr>
                        <a:t>A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11" name="WordArt 391"/>
          <p:cNvSpPr>
            <a:spLocks noChangeArrowheads="1" noChangeShapeType="1" noTextEdit="1"/>
          </p:cNvSpPr>
          <p:nvPr/>
        </p:nvSpPr>
        <p:spPr bwMode="auto">
          <a:xfrm>
            <a:off x="4067175" y="5084763"/>
            <a:ext cx="252095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latin typeface="Calibri"/>
              </a:rPr>
              <a:t>UOZI</a:t>
            </a:r>
          </a:p>
        </p:txBody>
      </p:sp>
      <p:sp>
        <p:nvSpPr>
          <p:cNvPr id="5512" name="Rectangle 392"/>
          <p:cNvSpPr>
            <a:spLocks noChangeArrowheads="1"/>
          </p:cNvSpPr>
          <p:nvPr/>
        </p:nvSpPr>
        <p:spPr bwMode="auto">
          <a:xfrm>
            <a:off x="1979613" y="2563813"/>
            <a:ext cx="684053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400">
                <a:solidFill>
                  <a:srgbClr val="CC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2" charset="0"/>
              </a:rPr>
              <a:t>Crittiamo la parola CIAO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2000"/>
                                        <p:tgtEl>
                                          <p:spTgt spid="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2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2000"/>
                                        <p:tgtEl>
                                          <p:spTgt spid="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5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2.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5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*0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5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5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+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35" dur="2000"/>
                                        <p:tgtEl>
                                          <p:spTgt spid="5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2000" fill="hold"/>
                                        <p:tgtEl>
                                          <p:spTgt spid="52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2000" fill="hold"/>
                                        <p:tgtEl>
                                          <p:spTgt spid="5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2000" fill="hold"/>
                                        <p:tgtEl>
                                          <p:spTgt spid="5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2000"/>
                                        <p:tgtEl>
                                          <p:spTgt spid="5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2000" fill="hold"/>
                                        <p:tgtEl>
                                          <p:spTgt spid="55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2000" fill="hold"/>
                                        <p:tgtEl>
                                          <p:spTgt spid="5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2000" fill="hold"/>
                                        <p:tgtEl>
                                          <p:spTgt spid="5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WordArt 1"/>
          <p:cNvSpPr>
            <a:spLocks noChangeArrowheads="1" noChangeShapeType="1" noTextEdit="1"/>
          </p:cNvSpPr>
          <p:nvPr/>
        </p:nvSpPr>
        <p:spPr bwMode="auto">
          <a:xfrm rot="5400000">
            <a:off x="-2701925" y="2992438"/>
            <a:ext cx="6669088" cy="684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effectLst>
                  <a:outerShdw dist="17819" dir="2700000" algn="ctr" rotWithShape="0">
                    <a:srgbClr val="FFFFFF"/>
                  </a:outerShdw>
                </a:effectLst>
                <a:latin typeface="Harlow Solid Italic"/>
              </a:rPr>
              <a:t>Scitale spartana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474788" y="-14288"/>
            <a:ext cx="73025" cy="6858001"/>
          </a:xfrm>
          <a:prstGeom prst="rect">
            <a:avLst/>
          </a:prstGeom>
          <a:gradFill rotWithShape="0">
            <a:gsLst>
              <a:gs pos="0">
                <a:srgbClr val="CC9900"/>
              </a:gs>
              <a:gs pos="100000">
                <a:srgbClr val="000000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534988"/>
            <a:ext cx="6191250" cy="354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3000" y="4464050"/>
            <a:ext cx="5903913" cy="220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339975" y="360363"/>
            <a:ext cx="61198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SFRAHWEFEZXCRMYHLUFVOPJUCRTYKEGVE’GCRMBTFIQIUTPLMIEGCCUYTO 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39975" y="360363"/>
            <a:ext cx="61198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S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FRA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H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WEF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E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ZXC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R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MYH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L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UFV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O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PJU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C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RTY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K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EGV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E’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GCR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M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BTF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I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QIU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T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PLM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I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EGC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C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UYT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O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339975" y="360363"/>
            <a:ext cx="61198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S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FRA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H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WEF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E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ZXC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R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MYH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L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UFV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O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PJU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C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RTY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K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EGV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E’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GCR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M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BTF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I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QIU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T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PLM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I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EGC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C</a:t>
            </a:r>
            <a:r>
              <a:rPr lang="it-IT" sz="2800">
                <a:solidFill>
                  <a:srgbClr val="000000"/>
                </a:solidFill>
                <a:latin typeface="Kristen ITC" pitchFamily="64" charset="0"/>
              </a:rPr>
              <a:t>UYT</a:t>
            </a:r>
            <a:r>
              <a:rPr lang="it-IT" sz="2800">
                <a:solidFill>
                  <a:srgbClr val="FF0000"/>
                </a:solidFill>
                <a:latin typeface="Kristen ITC" pitchFamily="64" charset="0"/>
              </a:rPr>
              <a:t>O</a:t>
            </a:r>
            <a:r>
              <a:rPr lang="it-IT" sz="2800">
                <a:solidFill>
                  <a:srgbClr val="FFFFFF"/>
                </a:solidFill>
                <a:latin typeface="Kristen ITC" pitchFamily="64" charset="0"/>
              </a:rPr>
              <a:t>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211388" y="2520950"/>
            <a:ext cx="6015086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 dirty="0">
                <a:solidFill>
                  <a:srgbClr val="FF0000"/>
                </a:solidFill>
                <a:latin typeface="Kristen ITC" pitchFamily="64" charset="0"/>
              </a:rPr>
              <a:t>S H E R L O C K</a:t>
            </a:r>
            <a:r>
              <a:rPr lang="it-IT" sz="2800" dirty="0">
                <a:solidFill>
                  <a:srgbClr val="000000"/>
                </a:solidFill>
                <a:latin typeface="Kristen ITC" pitchFamily="64" charset="0"/>
              </a:rPr>
              <a:t>  </a:t>
            </a:r>
            <a:r>
              <a:rPr lang="it-IT" sz="2800" dirty="0">
                <a:solidFill>
                  <a:srgbClr val="FF0000"/>
                </a:solidFill>
                <a:latin typeface="Kristen ITC" pitchFamily="64" charset="0"/>
              </a:rPr>
              <a:t>E’</a:t>
            </a:r>
            <a:r>
              <a:rPr lang="it-IT" sz="2800" dirty="0">
                <a:solidFill>
                  <a:srgbClr val="000000"/>
                </a:solidFill>
                <a:latin typeface="Kristen ITC" pitchFamily="64" charset="0"/>
              </a:rPr>
              <a:t>  </a:t>
            </a:r>
            <a:r>
              <a:rPr lang="it-IT" sz="2800" dirty="0" smtClean="0">
                <a:solidFill>
                  <a:srgbClr val="FF0000"/>
                </a:solidFill>
                <a:latin typeface="Kristen ITC" pitchFamily="64" charset="0"/>
              </a:rPr>
              <a:t>M I T I C O</a:t>
            </a:r>
            <a:endParaRPr lang="it-IT" sz="2800" dirty="0">
              <a:solidFill>
                <a:srgbClr val="FF0000"/>
              </a:solidFill>
              <a:latin typeface="Kristen ITC" pitchFamily="6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474788" y="-14288"/>
            <a:ext cx="73025" cy="6858001"/>
          </a:xfrm>
          <a:prstGeom prst="rect">
            <a:avLst/>
          </a:prstGeom>
          <a:gradFill rotWithShape="0">
            <a:gsLst>
              <a:gs pos="0">
                <a:srgbClr val="CC9900"/>
              </a:gs>
              <a:gs pos="100000">
                <a:srgbClr val="000000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 rot="5400000">
            <a:off x="-2701925" y="2992438"/>
            <a:ext cx="6669088" cy="684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effectLst>
                  <a:outerShdw dist="17819" dir="2700000" algn="ctr" rotWithShape="0">
                    <a:srgbClr val="FFFFFF"/>
                  </a:outerShdw>
                </a:effectLst>
                <a:latin typeface="Harlow Solid Italic"/>
              </a:rPr>
              <a:t>crittografiamo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1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6" presetClass="path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17518 -0.1015 C -0.04775 -0.18104 0.11059 -0.08531 0.17864 0.11769 C 0.24618 0.31029 0.21215 0.54081 0.08854 0.61896 C -0.02414 0.69527 -0.17153 0.62197 -0.23334 0.44024 C -0.2882 0.27399 -0.26302 0.07538 -0.1573 0.00671 C -0.06111 -0.05664 0.06441 0.00278 0.11753 0.15607 C 0.16597 0.29804 0.14479 0.4659 0.0559 0.52232 C -0.02344 0.57411 -0.12865 0.52856 -0.17066 0.40093 C -0.21042 0.28671 -0.19601 0.15122 -0.12448 0.10336 C -0.05973 0.06313 0.02361 0.0948 0.05711 0.19492 C 0.08715 0.28255 0.07795 0.39006 0.02309 0.42544 C -0.02396 0.45665 -0.08421 0.43492 -0.11007 0.36232 C -0.13177 0.30266 -0.12917 0.22659 -0.09115 0.20324 C -0.06129 0.18105 -0.02084 0.18891 -0.00365 0.23284 C 0.00729 0.27053 0.01024 0.31168 -0.00955 0.32833 C -0.02257 0.33873 -0.03768 0.33943 -0.04896 0.32394 C -0.05365 0.31607 -0.05556 0.30937 -0.05608 0.29943">
                                      <p:cBhvr additive="repl"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xit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 additive="repl">
                                        <p:cTn id="24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474788" y="-14288"/>
            <a:ext cx="73025" cy="6858001"/>
          </a:xfrm>
          <a:prstGeom prst="rect">
            <a:avLst/>
          </a:prstGeom>
          <a:gradFill rotWithShape="0">
            <a:gsLst>
              <a:gs pos="0">
                <a:srgbClr val="CC9900"/>
              </a:gs>
              <a:gs pos="100000">
                <a:srgbClr val="000000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 rot="5400000">
            <a:off x="-2701925" y="2992438"/>
            <a:ext cx="6669088" cy="684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effectLst>
                  <a:outerShdw dist="17819" dir="2700000" algn="ctr" rotWithShape="0">
                    <a:srgbClr val="FFFFFF"/>
                  </a:outerShdw>
                </a:effectLst>
                <a:latin typeface="Harlow Solid Italic"/>
              </a:rPr>
              <a:t>crittografiamo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92275" y="127000"/>
            <a:ext cx="7200900" cy="1677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40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Un soldato è stato preso prigioniero dall’esercito nemico e vuole mandare una richiesta di aiuto al suo capitano (</a:t>
            </a:r>
            <a:r>
              <a:rPr lang="it-IT" sz="32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2" charset="0"/>
              </a:rPr>
              <a:t>sos</a:t>
            </a:r>
            <a:r>
              <a:rPr lang="it-IT" sz="240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). Per trasformare un testo in una serie di cifre, utilizza la seguente </a:t>
            </a:r>
            <a:r>
              <a:rPr lang="it-IT" sz="2400">
                <a:solidFill>
                  <a:srgbClr val="CC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2" charset="0"/>
              </a:rPr>
              <a:t>chiave</a:t>
            </a:r>
            <a:r>
              <a:rPr lang="it-IT" sz="240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:</a:t>
            </a:r>
          </a:p>
        </p:txBody>
      </p:sp>
      <p:graphicFrame>
        <p:nvGraphicFramePr>
          <p:cNvPr id="8196" name="Group 4"/>
          <p:cNvGraphicFramePr>
            <a:graphicFrameLocks noGrp="1"/>
          </p:cNvGraphicFramePr>
          <p:nvPr/>
        </p:nvGraphicFramePr>
        <p:xfrm>
          <a:off x="1619250" y="2924175"/>
          <a:ext cx="7526338" cy="644525"/>
        </p:xfrm>
        <a:graphic>
          <a:graphicData uri="http://schemas.openxmlformats.org/drawingml/2006/table">
            <a:tbl>
              <a:tblPr/>
              <a:tblGrid>
                <a:gridCol w="358775"/>
                <a:gridCol w="357188"/>
                <a:gridCol w="358775"/>
                <a:gridCol w="358775"/>
                <a:gridCol w="358775"/>
                <a:gridCol w="357187"/>
                <a:gridCol w="358775"/>
                <a:gridCol w="358775"/>
                <a:gridCol w="357188"/>
                <a:gridCol w="358775"/>
                <a:gridCol w="360362"/>
                <a:gridCol w="358775"/>
                <a:gridCol w="357188"/>
                <a:gridCol w="358775"/>
                <a:gridCol w="358775"/>
                <a:gridCol w="357187"/>
                <a:gridCol w="358775"/>
                <a:gridCol w="358775"/>
                <a:gridCol w="358775"/>
                <a:gridCol w="357188"/>
                <a:gridCol w="358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A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B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C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D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E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F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G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H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I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L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M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N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O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P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Q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R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S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T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U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V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Z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3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4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5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6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7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8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9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10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11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12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13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14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15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16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17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18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19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20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21</a:t>
                      </a:r>
                    </a:p>
                  </a:txBody>
                  <a:tcPr marL="90000" marR="90000" marT="57384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346" name="Picture 1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0" y="4464050"/>
            <a:ext cx="5903913" cy="220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347" name="WordArt 155"/>
          <p:cNvSpPr>
            <a:spLocks noChangeArrowheads="1" noChangeShapeType="1" noTextEdit="1"/>
          </p:cNvSpPr>
          <p:nvPr/>
        </p:nvSpPr>
        <p:spPr bwMode="auto">
          <a:xfrm>
            <a:off x="4067175" y="5084763"/>
            <a:ext cx="252095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latin typeface="Calibri"/>
              </a:rPr>
              <a:t>17-13-17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10" dur="20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" dur="2000" fill="hold"/>
                                        <p:tgtEl>
                                          <p:spTgt spid="83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8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8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474788" y="-14288"/>
            <a:ext cx="73025" cy="6858001"/>
          </a:xfrm>
          <a:prstGeom prst="rect">
            <a:avLst/>
          </a:prstGeom>
          <a:gradFill rotWithShape="0">
            <a:gsLst>
              <a:gs pos="0">
                <a:srgbClr val="CC9900"/>
              </a:gs>
              <a:gs pos="100000">
                <a:srgbClr val="000000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 rot="5400000">
            <a:off x="-2701925" y="2992438"/>
            <a:ext cx="6669088" cy="684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effectLst>
                  <a:outerShdw dist="17819" dir="2700000" algn="ctr" rotWithShape="0">
                    <a:srgbClr val="FFFFFF"/>
                  </a:outerShdw>
                </a:effectLst>
                <a:latin typeface="Harlow Solid Italic"/>
              </a:rPr>
              <a:t>crittografiamo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92275" y="735013"/>
            <a:ext cx="72009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40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Decrittiamo il testo usando la seguente </a:t>
            </a:r>
            <a:r>
              <a:rPr lang="it-IT" sz="2400">
                <a:solidFill>
                  <a:srgbClr val="CCCC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2" charset="0"/>
              </a:rPr>
              <a:t>chiave</a:t>
            </a:r>
            <a:r>
              <a:rPr lang="it-IT" sz="240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alibri" pitchFamily="32" charset="0"/>
              </a:rPr>
              <a:t>:</a:t>
            </a:r>
          </a:p>
        </p:txBody>
      </p:sp>
      <p:graphicFrame>
        <p:nvGraphicFramePr>
          <p:cNvPr id="9220" name="Group 4"/>
          <p:cNvGraphicFramePr>
            <a:graphicFrameLocks noGrp="1"/>
          </p:cNvGraphicFramePr>
          <p:nvPr/>
        </p:nvGraphicFramePr>
        <p:xfrm>
          <a:off x="1619250" y="2420938"/>
          <a:ext cx="7526338" cy="736600"/>
        </p:xfrm>
        <a:graphic>
          <a:graphicData uri="http://schemas.openxmlformats.org/drawingml/2006/table">
            <a:tbl>
              <a:tblPr/>
              <a:tblGrid>
                <a:gridCol w="358775"/>
                <a:gridCol w="357188"/>
                <a:gridCol w="358775"/>
                <a:gridCol w="358775"/>
                <a:gridCol w="358775"/>
                <a:gridCol w="357187"/>
                <a:gridCol w="358775"/>
                <a:gridCol w="358775"/>
                <a:gridCol w="357188"/>
                <a:gridCol w="358775"/>
                <a:gridCol w="360362"/>
                <a:gridCol w="358775"/>
                <a:gridCol w="357188"/>
                <a:gridCol w="358775"/>
                <a:gridCol w="358775"/>
                <a:gridCol w="357187"/>
                <a:gridCol w="358775"/>
                <a:gridCol w="358775"/>
                <a:gridCol w="358775"/>
                <a:gridCol w="357188"/>
                <a:gridCol w="358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A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B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C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D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E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F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G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H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I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L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M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N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O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P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Q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R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S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T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U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V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808080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Z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M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N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O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P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Q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R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S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T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U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V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Z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A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B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C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D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E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F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G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H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I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2" charset="0"/>
                          <a:cs typeface="Times New Roman" pitchFamily="16" charset="0"/>
                        </a:rPr>
                        <a:t>L</a:t>
                      </a:r>
                    </a:p>
                  </a:txBody>
                  <a:tcPr marL="90000" marR="90000" marT="62676" marB="46800" anchor="ctr" horzOverflow="overflow">
                    <a:lnL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370" name="Picture 1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0" y="4464050"/>
            <a:ext cx="5903913" cy="220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371" name="WordArt 155"/>
          <p:cNvSpPr>
            <a:spLocks noChangeArrowheads="1" noChangeShapeType="1" noTextEdit="1"/>
          </p:cNvSpPr>
          <p:nvPr/>
        </p:nvSpPr>
        <p:spPr bwMode="auto">
          <a:xfrm>
            <a:off x="3348038" y="5084763"/>
            <a:ext cx="3960812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solidFill>
                  <a:srgbClr val="CCCC00"/>
                </a:solidFill>
                <a:latin typeface="Calibri"/>
              </a:rPr>
              <a:t>oggi è mercoledì</a:t>
            </a:r>
          </a:p>
        </p:txBody>
      </p:sp>
      <p:sp>
        <p:nvSpPr>
          <p:cNvPr id="9372" name="Rectangle 156"/>
          <p:cNvSpPr>
            <a:spLocks noChangeArrowheads="1"/>
          </p:cNvSpPr>
          <p:nvPr/>
        </p:nvSpPr>
        <p:spPr bwMode="auto">
          <a:xfrm>
            <a:off x="1692275" y="1598613"/>
            <a:ext cx="72009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2" charset="0"/>
              </a:rPr>
              <a:t>BSSUQZQEOBVQPU</a:t>
            </a:r>
            <a:r>
              <a:rPr lang="it-IT">
                <a:solidFill>
                  <a:srgbClr val="CCCC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10" dur="2000"/>
                                        <p:tgtEl>
                                          <p:spTgt spid="9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" dur="2000" fill="hold"/>
                                        <p:tgtEl>
                                          <p:spTgt spid="93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9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9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9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93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9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9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1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352</Words>
  <Application>Microsoft Office PowerPoint</Application>
  <PresentationFormat>Presentazione su schermo (4:3)</PresentationFormat>
  <Paragraphs>195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Times New Roman</vt:lpstr>
      <vt:lpstr>Arial</vt:lpstr>
      <vt:lpstr>Arial Unicode MS</vt:lpstr>
      <vt:lpstr>Verdana</vt:lpstr>
      <vt:lpstr>Calibri</vt:lpstr>
      <vt:lpstr>Kristen ITC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artupatre</dc:creator>
  <cp:lastModifiedBy>Giorgia Montanari</cp:lastModifiedBy>
  <cp:revision>19</cp:revision>
  <cp:lastPrinted>1601-01-01T00:00:00Z</cp:lastPrinted>
  <dcterms:created xsi:type="dcterms:W3CDTF">2010-06-12T14:39:01Z</dcterms:created>
  <dcterms:modified xsi:type="dcterms:W3CDTF">2012-03-21T07:40:35Z</dcterms:modified>
</cp:coreProperties>
</file>